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257" r:id="rId2"/>
    <p:sldId id="1963" r:id="rId3"/>
    <p:sldId id="1964" r:id="rId4"/>
    <p:sldId id="1965" r:id="rId5"/>
    <p:sldId id="1967" r:id="rId6"/>
    <p:sldId id="1968" r:id="rId7"/>
    <p:sldId id="1986" r:id="rId8"/>
    <p:sldId id="1987" r:id="rId9"/>
    <p:sldId id="1985" r:id="rId10"/>
    <p:sldId id="1988" r:id="rId11"/>
    <p:sldId id="1989" r:id="rId12"/>
    <p:sldId id="1990" r:id="rId13"/>
    <p:sldId id="1966" r:id="rId14"/>
    <p:sldId id="1973" r:id="rId15"/>
    <p:sldId id="1971" r:id="rId16"/>
    <p:sldId id="1974" r:id="rId17"/>
    <p:sldId id="1972" r:id="rId18"/>
    <p:sldId id="1979" r:id="rId19"/>
    <p:sldId id="1975" r:id="rId20"/>
    <p:sldId id="1980" r:id="rId21"/>
    <p:sldId id="1991" r:id="rId22"/>
    <p:sldId id="1992" r:id="rId23"/>
    <p:sldId id="1993" r:id="rId24"/>
    <p:sldId id="1976" r:id="rId25"/>
    <p:sldId id="1977" r:id="rId26"/>
    <p:sldId id="1978" r:id="rId27"/>
    <p:sldId id="2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63" autoAdjust="0"/>
    <p:restoredTop sz="95794" autoAdjust="0"/>
  </p:normalViewPr>
  <p:slideViewPr>
    <p:cSldViewPr snapToGrid="0">
      <p:cViewPr>
        <p:scale>
          <a:sx n="120" d="100"/>
          <a:sy n="120" d="100"/>
        </p:scale>
        <p:origin x="55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CF2D-6872-4730-8D02-61A93A3F5357}" type="datetimeFigureOut">
              <a:rPr lang="en-GB" smtClean="0"/>
              <a:t>05/03/2024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1465A-9B3D-44C4-BECD-74054302E1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46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944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Getting height and weight on </a:t>
            </a:r>
            <a:r>
              <a:rPr lang="en-GB" dirty="0" err="1"/>
              <a:t>newborns</a:t>
            </a:r>
            <a:r>
              <a:rPr lang="en-GB" dirty="0"/>
              <a:t> – cannot be zero. We cannot have a baby with zero height or weight.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1465A-9B3D-44C4-BECD-74054302E1A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06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~ £250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1465A-9B3D-44C4-BECD-74054302E1A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899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27381" y="548680"/>
            <a:ext cx="9025003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11233579" cy="47529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4" y="5523"/>
            <a:ext cx="12177273" cy="68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8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3.jp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ickr.com/photos/eddiesfisheriesfws/7263643116/" TargetMode="External"/><Relationship Id="rId5" Type="http://schemas.openxmlformats.org/officeDocument/2006/relationships/image" Target="../media/image4.jpg"/><Relationship Id="rId4" Type="http://schemas.openxmlformats.org/officeDocument/2006/relationships/hyperlink" Target="http://www.pixnio.com/fauna-animals/fishes/trout-fishes-pictures/the-brook-trout-or-eastern-brook-trout-fish-salvelinus-fontinalis" TargetMode="External"/><Relationship Id="rId9" Type="http://schemas.openxmlformats.org/officeDocument/2006/relationships/hyperlink" Target="https://autarmota.blogspot.com/2019/05/rainbow-trout-fish-of-kashmir-be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E711E6-39CC-4052-B156-9C9E0476F7BE}"/>
              </a:ext>
            </a:extLst>
          </p:cNvPr>
          <p:cNvSpPr txBox="1">
            <a:spLocks/>
          </p:cNvSpPr>
          <p:nvPr/>
        </p:nvSpPr>
        <p:spPr>
          <a:xfrm>
            <a:off x="1981199" y="2204864"/>
            <a:ext cx="8229600" cy="122413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sz="3600" kern="1200">
                <a:solidFill>
                  <a:srgbClr val="B5121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4800" b="1" dirty="0">
                <a:solidFill>
                  <a:srgbClr val="C00000"/>
                </a:solidFill>
              </a:rPr>
              <a:t>Quantitative Research Methods</a:t>
            </a:r>
            <a:endParaRPr lang="en-GB" sz="4800" b="1" i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75332B-40DA-FE46-ABA2-153B54E7FF36}"/>
              </a:ext>
            </a:extLst>
          </p:cNvPr>
          <p:cNvSpPr txBox="1"/>
          <p:nvPr/>
        </p:nvSpPr>
        <p:spPr>
          <a:xfrm>
            <a:off x="4478086" y="3895682"/>
            <a:ext cx="32358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C00000"/>
                </a:solidFill>
              </a:rPr>
              <a:t>Matthew Ivory</a:t>
            </a:r>
          </a:p>
          <a:p>
            <a:pPr algn="ctr"/>
            <a:r>
              <a:rPr lang="en-GB" b="1" dirty="0" err="1">
                <a:solidFill>
                  <a:srgbClr val="C00000"/>
                </a:solidFill>
              </a:rPr>
              <a:t>matthew.ivory@lancaster.ac.uk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256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FE5A-C9FB-2ECB-5496-A4F8630F19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Post-hoc tests and Multiple Comparisons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346E5-4ACA-3E5A-32E0-2BEBC90706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 much so that in a room of just 23 people, there is a ~50:50 chance that two people share a birthday.</a:t>
            </a:r>
          </a:p>
          <a:p>
            <a:r>
              <a:rPr lang="en-GB" dirty="0"/>
              <a:t>Each person makes 22 comparisons, meaning 253 comparisons are made</a:t>
            </a:r>
          </a:p>
          <a:p>
            <a:r>
              <a:rPr lang="en-GB" dirty="0"/>
              <a:t>The odds of NOT sharing a birthday are 364/365, or 99.726% </a:t>
            </a:r>
          </a:p>
          <a:p>
            <a:r>
              <a:rPr lang="en-GB" dirty="0"/>
              <a:t>With 253 comparisons there is a 49.952% chance no one matches.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479CDA-4DE5-4716-8D89-45EBC5701B26}"/>
              </a:ext>
            </a:extLst>
          </p:cNvPr>
          <p:cNvSpPr/>
          <p:nvPr/>
        </p:nvSpPr>
        <p:spPr>
          <a:xfrm>
            <a:off x="4805882" y="5273040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9D1D91-8434-BE91-475E-BB2AB173D31C}"/>
              </a:ext>
            </a:extLst>
          </p:cNvPr>
          <p:cNvSpPr/>
          <p:nvPr/>
        </p:nvSpPr>
        <p:spPr>
          <a:xfrm>
            <a:off x="5273882" y="4673600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FE655E-45C9-D039-CEE4-B7A8AE12A8E5}"/>
              </a:ext>
            </a:extLst>
          </p:cNvPr>
          <p:cNvSpPr/>
          <p:nvPr/>
        </p:nvSpPr>
        <p:spPr>
          <a:xfrm>
            <a:off x="5862000" y="5506720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871B42-C661-6C18-F0D1-A62D2CC627AE}"/>
              </a:ext>
            </a:extLst>
          </p:cNvPr>
          <p:cNvSpPr/>
          <p:nvPr/>
        </p:nvSpPr>
        <p:spPr>
          <a:xfrm>
            <a:off x="7695138" y="5273040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A5A95D-9DAB-F393-1C20-44682B4229D5}"/>
              </a:ext>
            </a:extLst>
          </p:cNvPr>
          <p:cNvSpPr/>
          <p:nvPr/>
        </p:nvSpPr>
        <p:spPr>
          <a:xfrm>
            <a:off x="8163138" y="4673600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EC4660-1DB2-66A5-DA2C-036BEF503221}"/>
              </a:ext>
            </a:extLst>
          </p:cNvPr>
          <p:cNvSpPr/>
          <p:nvPr/>
        </p:nvSpPr>
        <p:spPr>
          <a:xfrm>
            <a:off x="8751256" y="5506720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19B3CD-B291-E369-98FE-C4F913978336}"/>
              </a:ext>
            </a:extLst>
          </p:cNvPr>
          <p:cNvSpPr/>
          <p:nvPr/>
        </p:nvSpPr>
        <p:spPr>
          <a:xfrm>
            <a:off x="9318384" y="4504691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03C094-5C4A-F1B5-F304-6F6C746A18BD}"/>
              </a:ext>
            </a:extLst>
          </p:cNvPr>
          <p:cNvSpPr/>
          <p:nvPr/>
        </p:nvSpPr>
        <p:spPr>
          <a:xfrm>
            <a:off x="1315804" y="5273040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533247-E573-67BE-C8E9-79CD8083155D}"/>
              </a:ext>
            </a:extLst>
          </p:cNvPr>
          <p:cNvSpPr/>
          <p:nvPr/>
        </p:nvSpPr>
        <p:spPr>
          <a:xfrm>
            <a:off x="1783804" y="4673600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193DD7-F623-78DC-E2A4-3EF329A172BE}"/>
              </a:ext>
            </a:extLst>
          </p:cNvPr>
          <p:cNvSpPr/>
          <p:nvPr/>
        </p:nvSpPr>
        <p:spPr>
          <a:xfrm>
            <a:off x="690880" y="4114800"/>
            <a:ext cx="2651760" cy="2482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F81D77-F29F-A233-77D8-CBB959FB1A94}"/>
              </a:ext>
            </a:extLst>
          </p:cNvPr>
          <p:cNvSpPr/>
          <p:nvPr/>
        </p:nvSpPr>
        <p:spPr>
          <a:xfrm>
            <a:off x="4089679" y="4114799"/>
            <a:ext cx="2651760" cy="2482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4BF4AD-8A06-F30F-EA14-2CA16A5956BE}"/>
              </a:ext>
            </a:extLst>
          </p:cNvPr>
          <p:cNvSpPr/>
          <p:nvPr/>
        </p:nvSpPr>
        <p:spPr>
          <a:xfrm>
            <a:off x="7490950" y="4114800"/>
            <a:ext cx="2651760" cy="2482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4787C0-477E-841C-8BA4-8404B89D1AB8}"/>
              </a:ext>
            </a:extLst>
          </p:cNvPr>
          <p:cNvCxnSpPr>
            <a:stCxn id="14" idx="3"/>
            <a:endCxn id="13" idx="7"/>
          </p:cNvCxnSpPr>
          <p:nvPr/>
        </p:nvCxnSpPr>
        <p:spPr>
          <a:xfrm flipH="1">
            <a:off x="1715267" y="5072517"/>
            <a:ext cx="137074" cy="26896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7776FB-D367-38C7-FA8E-F2E7B272BD0B}"/>
              </a:ext>
            </a:extLst>
          </p:cNvPr>
          <p:cNvCxnSpPr/>
          <p:nvPr/>
        </p:nvCxnSpPr>
        <p:spPr>
          <a:xfrm flipH="1">
            <a:off x="5209358" y="5072517"/>
            <a:ext cx="137074" cy="26896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6BC6BD-BE18-9D8B-E93D-AC1FDF07EBFF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>
          <a:xfrm>
            <a:off x="5673345" y="5072517"/>
            <a:ext cx="257192" cy="50264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6ED03A8-4930-7D97-0068-21FF61809E82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5273882" y="5506720"/>
            <a:ext cx="588118" cy="233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F92451B-212F-2F9F-D05A-7EF3C8A23211}"/>
              </a:ext>
            </a:extLst>
          </p:cNvPr>
          <p:cNvSpPr/>
          <p:nvPr/>
        </p:nvSpPr>
        <p:spPr>
          <a:xfrm>
            <a:off x="7695138" y="5273040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5768B5-BCCB-BEB4-DD6C-5AA526B96916}"/>
              </a:ext>
            </a:extLst>
          </p:cNvPr>
          <p:cNvSpPr/>
          <p:nvPr/>
        </p:nvSpPr>
        <p:spPr>
          <a:xfrm>
            <a:off x="8163138" y="4673600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7D9636-06AD-70B0-BA8A-71421483B427}"/>
              </a:ext>
            </a:extLst>
          </p:cNvPr>
          <p:cNvSpPr/>
          <p:nvPr/>
        </p:nvSpPr>
        <p:spPr>
          <a:xfrm>
            <a:off x="8751256" y="5506720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9DBC3FA-0974-64E5-7D57-6E394F1908DB}"/>
              </a:ext>
            </a:extLst>
          </p:cNvPr>
          <p:cNvCxnSpPr/>
          <p:nvPr/>
        </p:nvCxnSpPr>
        <p:spPr>
          <a:xfrm flipH="1">
            <a:off x="8098614" y="5072517"/>
            <a:ext cx="137074" cy="26896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4A1F62-4391-4486-18A4-B19BF6AA03A1}"/>
              </a:ext>
            </a:extLst>
          </p:cNvPr>
          <p:cNvCxnSpPr>
            <a:cxnSpLocks/>
            <a:stCxn id="29" idx="5"/>
            <a:endCxn id="30" idx="1"/>
          </p:cNvCxnSpPr>
          <p:nvPr/>
        </p:nvCxnSpPr>
        <p:spPr>
          <a:xfrm>
            <a:off x="8562601" y="5072517"/>
            <a:ext cx="257192" cy="50264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DA532A6-864F-DB9C-1CF6-4D8D8E5DAE24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>
            <a:off x="8163138" y="5506720"/>
            <a:ext cx="588118" cy="233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3EA888-41E3-C69C-1C57-A9D7C497C0D2}"/>
              </a:ext>
            </a:extLst>
          </p:cNvPr>
          <p:cNvCxnSpPr>
            <a:cxnSpLocks/>
            <a:stCxn id="12" idx="2"/>
            <a:endCxn id="29" idx="6"/>
          </p:cNvCxnSpPr>
          <p:nvPr/>
        </p:nvCxnSpPr>
        <p:spPr>
          <a:xfrm flipH="1">
            <a:off x="8631138" y="4738371"/>
            <a:ext cx="687246" cy="1689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9A53D6-7E68-5396-9E60-F3CE21CB15ED}"/>
              </a:ext>
            </a:extLst>
          </p:cNvPr>
          <p:cNvCxnSpPr>
            <a:cxnSpLocks/>
            <a:stCxn id="12" idx="5"/>
            <a:endCxn id="30" idx="6"/>
          </p:cNvCxnSpPr>
          <p:nvPr/>
        </p:nvCxnSpPr>
        <p:spPr>
          <a:xfrm flipH="1">
            <a:off x="9219256" y="4903608"/>
            <a:ext cx="498591" cy="83679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8554A8-E9A5-5307-8E31-BA2B5D3E6BC9}"/>
              </a:ext>
            </a:extLst>
          </p:cNvPr>
          <p:cNvCxnSpPr>
            <a:cxnSpLocks/>
            <a:stCxn id="12" idx="3"/>
            <a:endCxn id="28" idx="7"/>
          </p:cNvCxnSpPr>
          <p:nvPr/>
        </p:nvCxnSpPr>
        <p:spPr>
          <a:xfrm flipH="1">
            <a:off x="8094601" y="4903608"/>
            <a:ext cx="1292320" cy="4378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60B1B3-3C30-B2FC-7318-FC241BB2D703}"/>
              </a:ext>
            </a:extLst>
          </p:cNvPr>
          <p:cNvSpPr txBox="1"/>
          <p:nvPr/>
        </p:nvSpPr>
        <p:spPr>
          <a:xfrm>
            <a:off x="3038482" y="6228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B7740A-E90D-D040-B962-0F9E4B15F463}"/>
              </a:ext>
            </a:extLst>
          </p:cNvPr>
          <p:cNvSpPr txBox="1"/>
          <p:nvPr/>
        </p:nvSpPr>
        <p:spPr>
          <a:xfrm>
            <a:off x="6394312" y="6228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F2DD87-B657-3223-0EDA-0BB6680813D1}"/>
              </a:ext>
            </a:extLst>
          </p:cNvPr>
          <p:cNvSpPr txBox="1"/>
          <p:nvPr/>
        </p:nvSpPr>
        <p:spPr>
          <a:xfrm>
            <a:off x="9799574" y="6228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C95F7B-DBC1-57E8-2379-8FD267DFCD95}"/>
              </a:ext>
            </a:extLst>
          </p:cNvPr>
          <p:cNvSpPr txBox="1"/>
          <p:nvPr/>
        </p:nvSpPr>
        <p:spPr>
          <a:xfrm>
            <a:off x="10193885" y="623871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10, 15, 21,… </a:t>
            </a:r>
          </a:p>
        </p:txBody>
      </p:sp>
    </p:spTree>
    <p:extLst>
      <p:ext uri="{BB962C8B-B14F-4D97-AF65-F5344CB8AC3E}">
        <p14:creationId xmlns:p14="http://schemas.microsoft.com/office/powerpoint/2010/main" val="593276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FE5A-C9FB-2ECB-5496-A4F8630F19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Post-hoc tests and Multiple Comparisons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346E5-4ACA-3E5A-32E0-2BEBC90706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The same stands for statistical tests, because we are still dealing with probabilities</a:t>
            </a:r>
          </a:p>
          <a:p>
            <a:r>
              <a:rPr lang="en-GB" dirty="0"/>
              <a:t>We need to account for these comparisons, and increased likelihood of a false positive (or type I error)</a:t>
            </a:r>
          </a:p>
          <a:p>
            <a:r>
              <a:rPr lang="en-GB" dirty="0"/>
              <a:t>We can use the Bonferroni correction</a:t>
            </a:r>
          </a:p>
          <a:p>
            <a:r>
              <a:rPr lang="en-GB" dirty="0"/>
              <a:t>This states that we divide our initial p-value by the number of comparisons.</a:t>
            </a:r>
          </a:p>
          <a:p>
            <a:r>
              <a:rPr lang="en-GB" dirty="0"/>
              <a:t>So for an original threshold of .05, the corrected threshold is now more conservative at .05/3 or 0.01666667</a:t>
            </a:r>
          </a:p>
          <a:p>
            <a:r>
              <a:rPr lang="en-GB" dirty="0"/>
              <a:t>We can also report a mathematical equivalent (that keeps the threshold the same) by multiplying our original p-value by the number of comparisons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920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FE5A-C9FB-2ECB-5496-A4F8630F19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Post-hoc tests and Multiple Comparisons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346E5-4ACA-3E5A-32E0-2BEBC90706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We can also report a mathematical equivalent (that keeps the threshold the same) by multiplying our original p-value by the number of comparisons</a:t>
            </a:r>
          </a:p>
          <a:p>
            <a:r>
              <a:rPr lang="en-GB" dirty="0"/>
              <a:t>We can use </a:t>
            </a:r>
            <a:r>
              <a:rPr lang="en-GB" dirty="0" err="1"/>
              <a:t>pairwise_t_test</a:t>
            </a:r>
            <a:r>
              <a:rPr lang="en-GB" dirty="0"/>
              <a:t> for making these comparisons and to automatically conduct our adjustments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74EE6-5EC6-482E-C3B2-BCC89FE3D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18" y="4518838"/>
            <a:ext cx="12280518" cy="126212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8D2AA9-E350-6DCA-92B1-B66978781286}"/>
              </a:ext>
            </a:extLst>
          </p:cNvPr>
          <p:cNvCxnSpPr>
            <a:cxnSpLocks/>
          </p:cNvCxnSpPr>
          <p:nvPr/>
        </p:nvCxnSpPr>
        <p:spPr>
          <a:xfrm>
            <a:off x="7123814" y="3862424"/>
            <a:ext cx="327888" cy="7174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02DAD3-65A5-CAA2-2AA3-563A304F2897}"/>
              </a:ext>
            </a:extLst>
          </p:cNvPr>
          <p:cNvCxnSpPr>
            <a:cxnSpLocks/>
          </p:cNvCxnSpPr>
          <p:nvPr/>
        </p:nvCxnSpPr>
        <p:spPr>
          <a:xfrm>
            <a:off x="10037135" y="4088166"/>
            <a:ext cx="682306" cy="3952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B38340-B400-CCCF-10B1-234DFDB20840}"/>
              </a:ext>
            </a:extLst>
          </p:cNvPr>
          <p:cNvCxnSpPr>
            <a:cxnSpLocks/>
          </p:cNvCxnSpPr>
          <p:nvPr/>
        </p:nvCxnSpPr>
        <p:spPr>
          <a:xfrm>
            <a:off x="11076091" y="3737602"/>
            <a:ext cx="327888" cy="7174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ABE289-C76C-EBE2-6D94-B1B3AECDE68D}"/>
              </a:ext>
            </a:extLst>
          </p:cNvPr>
          <p:cNvCxnSpPr>
            <a:cxnSpLocks/>
          </p:cNvCxnSpPr>
          <p:nvPr/>
        </p:nvCxnSpPr>
        <p:spPr>
          <a:xfrm>
            <a:off x="1685350" y="3987209"/>
            <a:ext cx="327888" cy="4678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6E09F3-CC62-9D91-F50F-50ED9E4BFF84}"/>
              </a:ext>
            </a:extLst>
          </p:cNvPr>
          <p:cNvCxnSpPr>
            <a:cxnSpLocks/>
          </p:cNvCxnSpPr>
          <p:nvPr/>
        </p:nvCxnSpPr>
        <p:spPr>
          <a:xfrm>
            <a:off x="1685350" y="4018705"/>
            <a:ext cx="1486187" cy="4647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920BBC7-F6CF-6DC7-432A-C7E62CD909C5}"/>
              </a:ext>
            </a:extLst>
          </p:cNvPr>
          <p:cNvSpPr txBox="1"/>
          <p:nvPr/>
        </p:nvSpPr>
        <p:spPr>
          <a:xfrm>
            <a:off x="431370" y="3646864"/>
            <a:ext cx="280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groups being compared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8F2899-0D64-3B1E-8277-3AF14E5F5E8A}"/>
              </a:ext>
            </a:extLst>
          </p:cNvPr>
          <p:cNvSpPr txBox="1"/>
          <p:nvPr/>
        </p:nvSpPr>
        <p:spPr>
          <a:xfrm>
            <a:off x="5477401" y="3621186"/>
            <a:ext cx="1646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Original p value</a:t>
            </a:r>
          </a:p>
          <a:p>
            <a:r>
              <a:rPr lang="en-GB" dirty="0"/>
              <a:t>(not important)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417CF7-0E77-6695-1E1F-AFA8C2DB8643}"/>
              </a:ext>
            </a:extLst>
          </p:cNvPr>
          <p:cNvSpPr txBox="1"/>
          <p:nvPr/>
        </p:nvSpPr>
        <p:spPr>
          <a:xfrm>
            <a:off x="8754870" y="3550637"/>
            <a:ext cx="1342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New p value</a:t>
            </a:r>
          </a:p>
          <a:p>
            <a:r>
              <a:rPr lang="en-GB" dirty="0"/>
              <a:t>(important)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418DC6-D65C-0E81-D7D1-2952DDFC9F39}"/>
              </a:ext>
            </a:extLst>
          </p:cNvPr>
          <p:cNvSpPr txBox="1"/>
          <p:nvPr/>
        </p:nvSpPr>
        <p:spPr>
          <a:xfrm>
            <a:off x="10544047" y="3401426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Significance</a:t>
            </a:r>
          </a:p>
        </p:txBody>
      </p:sp>
    </p:spTree>
    <p:extLst>
      <p:ext uri="{BB962C8B-B14F-4D97-AF65-F5344CB8AC3E}">
        <p14:creationId xmlns:p14="http://schemas.microsoft.com/office/powerpoint/2010/main" val="909798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419F-F674-B1EE-D292-84D6E73003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ANOVA 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CEA6B-5EDF-7AB9-F8B9-436E7B76E8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2828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 ANOVA can only be conducted if there is </a:t>
            </a:r>
            <a:r>
              <a:rPr lang="en-GB" b="1" i="0" dirty="0">
                <a:solidFill>
                  <a:srgbClr val="2828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 relationship between the subjects</a:t>
            </a:r>
            <a:r>
              <a:rPr lang="en-GB" b="0" i="0" dirty="0">
                <a:solidFill>
                  <a:srgbClr val="2828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in each sample. This means that subjects in the first group cannot also be in the second group (e.g., independent samples/between groups).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2828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different groups/levels must have </a:t>
            </a:r>
            <a:r>
              <a:rPr lang="en-GB" b="1" i="0" dirty="0">
                <a:solidFill>
                  <a:srgbClr val="2828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equal sample sizes</a:t>
            </a:r>
            <a:r>
              <a:rPr lang="en-GB" b="0" i="0" dirty="0">
                <a:solidFill>
                  <a:srgbClr val="2828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2828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 ANOVA can only be conducted if the dependent variable is </a:t>
            </a:r>
            <a:r>
              <a:rPr lang="en-GB" b="1" i="0" dirty="0">
                <a:solidFill>
                  <a:srgbClr val="2828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normally distributed</a:t>
            </a:r>
            <a:r>
              <a:rPr lang="en-GB" b="0" i="0" dirty="0">
                <a:solidFill>
                  <a:srgbClr val="2828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so that the middle scores are the most frequent and the extreme scores are the least frequent.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2828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Population variances must be equal (i.e., homoscedastic). Homogeneity of variance means that the deviation of scores (measured by the range or standard deviation, for example) is similar between populations.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240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82539-F325-8484-155A-2FE84B43A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D796-63F1-A747-6DE4-F2031D916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ANOVA is just a special case of …</a:t>
            </a:r>
          </a:p>
        </p:txBody>
      </p:sp>
    </p:spTree>
    <p:extLst>
      <p:ext uri="{BB962C8B-B14F-4D97-AF65-F5344CB8AC3E}">
        <p14:creationId xmlns:p14="http://schemas.microsoft.com/office/powerpoint/2010/main" val="532568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5CAEF-1533-8B40-9B02-33CF723BF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81" y="548680"/>
            <a:ext cx="9175419" cy="1152128"/>
          </a:xfrm>
        </p:spPr>
        <p:txBody>
          <a:bodyPr/>
          <a:lstStyle/>
          <a:p>
            <a:r>
              <a:rPr lang="en-GB" dirty="0"/>
              <a:t>ANOVA is just a special case of the linear model!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EF527-79D7-91BA-E210-06A4608CBF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Despite ANOVA being equivalent to a linear regression (and can be designed and interpreted as such) – it is important to understand how to conduct and use an ANOVA anyway, because they are widely used</a:t>
            </a:r>
          </a:p>
          <a:p>
            <a:r>
              <a:rPr lang="en-GB" dirty="0"/>
              <a:t>You may come across these tests in your literature reviews, and so it is useful to know what they are.</a:t>
            </a:r>
          </a:p>
          <a:p>
            <a:r>
              <a:rPr lang="en-GB" dirty="0"/>
              <a:t>Personally, I would encourage you to always defer to a linear regression over an ANOVA because you have greater control and development over more complex models</a:t>
            </a:r>
          </a:p>
          <a:p>
            <a:r>
              <a:rPr lang="en-GB" dirty="0"/>
              <a:t>You may also come across ANOVA, ANCOVA, MANOVA…, they all form some special case of the linear regression and in fact MANOVA is multiple regression (week 10)</a:t>
            </a:r>
          </a:p>
        </p:txBody>
      </p:sp>
    </p:spTree>
    <p:extLst>
      <p:ext uri="{BB962C8B-B14F-4D97-AF65-F5344CB8AC3E}">
        <p14:creationId xmlns:p14="http://schemas.microsoft.com/office/powerpoint/2010/main" val="3857421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EA5F-DD59-718B-C42B-95DCF1206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F5F2C-35D5-9240-6521-0B1F2EBA8B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linear model!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ACFB9-EBFF-0863-8C37-918FDD041D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The linear model in its simplest form is Y = </a:t>
            </a:r>
            <a:r>
              <a:rPr lang="en-GB" dirty="0" err="1"/>
              <a:t>mX</a:t>
            </a:r>
            <a:r>
              <a:rPr lang="en-GB" dirty="0"/>
              <a:t> + c</a:t>
            </a:r>
          </a:p>
          <a:p>
            <a:r>
              <a:rPr lang="en-GB" dirty="0"/>
              <a:t>Where we can describe variable Y as a function of X multiplied by some slope (m) and a constant (c)</a:t>
            </a:r>
          </a:p>
          <a:p>
            <a:r>
              <a:rPr lang="en-GB" dirty="0"/>
              <a:t>We use linear regression to “model” a variable using others</a:t>
            </a:r>
          </a:p>
          <a:p>
            <a:r>
              <a:rPr lang="en-GB" dirty="0"/>
              <a:t>We assume a linear relationship exists between the variables (as one increases, so does the other)</a:t>
            </a:r>
          </a:p>
        </p:txBody>
      </p:sp>
      <p:pic>
        <p:nvPicPr>
          <p:cNvPr id="5" name="Picture 4" descr="A graph with a line graph&#10;&#10;Description automatically generated">
            <a:extLst>
              <a:ext uri="{FF2B5EF4-FFF2-40B4-BE49-F238E27FC236}">
                <a16:creationId xmlns:a16="http://schemas.microsoft.com/office/drawing/2014/main" id="{C1FA94C1-8E7A-EB25-8838-65A8B0578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84" y="4419600"/>
            <a:ext cx="2933700" cy="2438400"/>
          </a:xfrm>
          <a:prstGeom prst="rect">
            <a:avLst/>
          </a:prstGeom>
        </p:spPr>
      </p:pic>
      <p:pic>
        <p:nvPicPr>
          <p:cNvPr id="7" name="Picture 6" descr="A graph with a line and dots&#10;&#10;Description automatically generated with medium confidence">
            <a:extLst>
              <a:ext uri="{FF2B5EF4-FFF2-40B4-BE49-F238E27FC236}">
                <a16:creationId xmlns:a16="http://schemas.microsoft.com/office/drawing/2014/main" id="{83543818-7F36-9843-5CCC-E93ECA03E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40" y="4419600"/>
            <a:ext cx="2946400" cy="2413000"/>
          </a:xfrm>
          <a:prstGeom prst="rect">
            <a:avLst/>
          </a:prstGeom>
        </p:spPr>
      </p:pic>
      <p:pic>
        <p:nvPicPr>
          <p:cNvPr id="8" name="Picture 7" descr="A graph with black dots&#10;&#10;Description automatically generated">
            <a:extLst>
              <a:ext uri="{FF2B5EF4-FFF2-40B4-BE49-F238E27FC236}">
                <a16:creationId xmlns:a16="http://schemas.microsoft.com/office/drawing/2014/main" id="{3229A8A7-79AC-7CC4-6E06-E1511874D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84" y="4457700"/>
            <a:ext cx="28829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42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725D-71E0-1FAE-E618-744CDDC49A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linear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72133-BEB3-DAF1-8CCF-D28ED2EEA1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Y = </a:t>
            </a:r>
            <a:r>
              <a:rPr lang="en-GB" dirty="0" err="1"/>
              <a:t>mX</a:t>
            </a:r>
            <a:r>
              <a:rPr lang="en-GB" dirty="0"/>
              <a:t> + c</a:t>
            </a:r>
          </a:p>
          <a:p>
            <a:r>
              <a:rPr lang="en-GB" dirty="0"/>
              <a:t>M = 1 means that for every unit increase in X, Y increases by 1. The higher m is, the steeper the line </a:t>
            </a:r>
          </a:p>
          <a:p>
            <a:r>
              <a:rPr lang="en-GB" dirty="0"/>
              <a:t>C in the example below is ~5 because when X is zero, then Y = 0 + c</a:t>
            </a:r>
          </a:p>
          <a:p>
            <a:pPr lvl="1"/>
            <a:r>
              <a:rPr lang="en-GB" dirty="0"/>
              <a:t>C is a constant term and can be made up of more than one term e.g., error, minimum theoretical values</a:t>
            </a:r>
          </a:p>
          <a:p>
            <a:endParaRPr lang="en-GB" dirty="0"/>
          </a:p>
        </p:txBody>
      </p:sp>
      <p:pic>
        <p:nvPicPr>
          <p:cNvPr id="4" name="Picture 3" descr="A graph with a line graph&#10;&#10;Description automatically generated">
            <a:extLst>
              <a:ext uri="{FF2B5EF4-FFF2-40B4-BE49-F238E27FC236}">
                <a16:creationId xmlns:a16="http://schemas.microsoft.com/office/drawing/2014/main" id="{408E5900-3720-ABF9-3F26-1F18D16B9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84" y="4419600"/>
            <a:ext cx="2933700" cy="2438400"/>
          </a:xfrm>
          <a:prstGeom prst="rect">
            <a:avLst/>
          </a:prstGeom>
        </p:spPr>
      </p:pic>
      <p:pic>
        <p:nvPicPr>
          <p:cNvPr id="6" name="Picture 5" descr="A graph with black dots&#10;&#10;Description automatically generated">
            <a:extLst>
              <a:ext uri="{FF2B5EF4-FFF2-40B4-BE49-F238E27FC236}">
                <a16:creationId xmlns:a16="http://schemas.microsoft.com/office/drawing/2014/main" id="{CF063BD9-AFE3-3FB5-7CFF-9B6AA68F8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84" y="4419600"/>
            <a:ext cx="28829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47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281C-2727-98C8-26EC-228BCD860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Linear regression plots look a lot like correlation…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B56DA-E7CB-FD83-52B7-6AA6C18B41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Yes, but they are not. Correlations go both ways, X~Y and Y~X</a:t>
            </a:r>
          </a:p>
          <a:p>
            <a:r>
              <a:rPr lang="en-GB" dirty="0"/>
              <a:t>Regression models are predictive, we have a predictor (independent variable) and our dependent variable</a:t>
            </a:r>
          </a:p>
          <a:p>
            <a:r>
              <a:rPr lang="en-GB" dirty="0"/>
              <a:t>We model the outcome data based on the inputs, and we can say more concretely that X predicts Y, or Y is predicted by X. </a:t>
            </a:r>
          </a:p>
          <a:p>
            <a:r>
              <a:rPr lang="en-GB" dirty="0"/>
              <a:t>“Time spent studying predicts exam success”</a:t>
            </a:r>
          </a:p>
          <a:p>
            <a:r>
              <a:rPr lang="en-GB" dirty="0"/>
              <a:t>Two </a:t>
            </a:r>
            <a:r>
              <a:rPr lang="en-GB" b="1" dirty="0"/>
              <a:t>different</a:t>
            </a:r>
            <a:r>
              <a:rPr lang="en-GB" dirty="0"/>
              <a:t> tests</a:t>
            </a:r>
          </a:p>
        </p:txBody>
      </p:sp>
    </p:spTree>
    <p:extLst>
      <p:ext uri="{BB962C8B-B14F-4D97-AF65-F5344CB8AC3E}">
        <p14:creationId xmlns:p14="http://schemas.microsoft.com/office/powerpoint/2010/main" val="1017827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184C3-DD33-AF53-5CD6-D0F406ED7E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46778-1C6C-868D-340B-98224C5C9C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We rarely see perfectly linear relationships</a:t>
            </a:r>
          </a:p>
          <a:p>
            <a:r>
              <a:rPr lang="en-GB" dirty="0"/>
              <a:t>But they offer a way to model behaviours/outcomes with other data</a:t>
            </a:r>
          </a:p>
          <a:p>
            <a:r>
              <a:rPr lang="en-GB" dirty="0"/>
              <a:t>We can use the regression model to predict future 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87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3DC6-8053-B3A2-F927-13A488DE7D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1. Introduction to the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BCAFD-2CD5-9672-22F9-1DCCFCC6D5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1: Introduction to quantitative research methods using R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2: Data management and data wrangling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3: Exploratory data analysis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4: Data visualization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5: Live Coding Walkthrough</a:t>
            </a:r>
          </a:p>
          <a:p>
            <a:r>
              <a:rPr lang="en-GB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6: Probability and distributions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7:</a:t>
            </a:r>
            <a:r>
              <a:rPr lang="en-GB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Tests for discrete variables: Analysing contingency tables</a:t>
            </a:r>
            <a:endParaRPr lang="en-GB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8: Correlations and t-tests.</a:t>
            </a:r>
          </a:p>
          <a:p>
            <a:r>
              <a:rPr lang="en-GB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9: </a:t>
            </a:r>
            <a:r>
              <a:rPr lang="en-GB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ANOVA and linear regression</a:t>
            </a:r>
            <a:endParaRPr lang="en-GB" b="1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10: Multiple regression, introduction to generalised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348141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59B9-AA61-C7D6-DD3B-04321F26FA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 example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E4274-DDA3-D6B4-A6B7-BB17AFDA7A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Let us look at house prices in Taiwan</a:t>
            </a:r>
          </a:p>
          <a:p>
            <a:r>
              <a:rPr lang="en-GB" dirty="0"/>
              <a:t>Specifically two questions: does house age or shop proximity influence house price?</a:t>
            </a:r>
          </a:p>
          <a:p>
            <a:endParaRPr lang="en-GB" dirty="0"/>
          </a:p>
        </p:txBody>
      </p:sp>
      <p:pic>
        <p:nvPicPr>
          <p:cNvPr id="5" name="Picture 4" descr="A graph showing a line and a blue line&#10;&#10;Description automatically generated">
            <a:extLst>
              <a:ext uri="{FF2B5EF4-FFF2-40B4-BE49-F238E27FC236}">
                <a16:creationId xmlns:a16="http://schemas.microsoft.com/office/drawing/2014/main" id="{85620903-2CBD-1BD6-DF8D-4AC9AE792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41" y="3040591"/>
            <a:ext cx="4796613" cy="2968238"/>
          </a:xfrm>
          <a:prstGeom prst="rect">
            <a:avLst/>
          </a:prstGeom>
        </p:spPr>
      </p:pic>
      <p:pic>
        <p:nvPicPr>
          <p:cNvPr id="7" name="Picture 6" descr="A graph with a line going up&#10;&#10;Description automatically generated">
            <a:extLst>
              <a:ext uri="{FF2B5EF4-FFF2-40B4-BE49-F238E27FC236}">
                <a16:creationId xmlns:a16="http://schemas.microsoft.com/office/drawing/2014/main" id="{C214CF0D-4425-C7ED-3DB7-F392E1AEF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585" y="3034007"/>
            <a:ext cx="4796613" cy="2974822"/>
          </a:xfrm>
          <a:prstGeom prst="rect">
            <a:avLst/>
          </a:prstGeom>
        </p:spPr>
      </p:pic>
      <p:pic>
        <p:nvPicPr>
          <p:cNvPr id="8" name="Graphic 7" descr="Tick with solid fill">
            <a:extLst>
              <a:ext uri="{FF2B5EF4-FFF2-40B4-BE49-F238E27FC236}">
                <a16:creationId xmlns:a16="http://schemas.microsoft.com/office/drawing/2014/main" id="{FDD58F6A-0BA7-6060-8556-CFE7ECB0F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04844" y="5388840"/>
            <a:ext cx="914400" cy="91440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1693B323-F014-A6E5-1262-B131D2E847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81600" y="53888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94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59B9-AA61-C7D6-DD3B-04321F26FA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 example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E4274-DDA3-D6B4-A6B7-BB17AFDA7A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Let us look at house prices in Taiwan</a:t>
            </a:r>
          </a:p>
          <a:p>
            <a:r>
              <a:rPr lang="en-GB" dirty="0"/>
              <a:t>Specifically one questions: does shop proximity influence house price?</a:t>
            </a:r>
          </a:p>
          <a:p>
            <a:endParaRPr lang="en-GB" dirty="0"/>
          </a:p>
        </p:txBody>
      </p:sp>
      <p:pic>
        <p:nvPicPr>
          <p:cNvPr id="7" name="Picture 6" descr="A graph with a line going up&#10;&#10;Description automatically generated">
            <a:extLst>
              <a:ext uri="{FF2B5EF4-FFF2-40B4-BE49-F238E27FC236}">
                <a16:creationId xmlns:a16="http://schemas.microsoft.com/office/drawing/2014/main" id="{C214CF0D-4425-C7ED-3DB7-F392E1AEF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34" y="2733752"/>
            <a:ext cx="4796613" cy="29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55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59B9-AA61-C7D6-DD3B-04321F26FA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 example analysis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46BC84B-3F20-3C9B-73A3-353A49DE0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1841387"/>
            <a:ext cx="6604000" cy="39751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46BC8D-1A7E-D73B-E647-8023E27E37FA}"/>
              </a:ext>
            </a:extLst>
          </p:cNvPr>
          <p:cNvCxnSpPr>
            <a:cxnSpLocks/>
          </p:cNvCxnSpPr>
          <p:nvPr/>
        </p:nvCxnSpPr>
        <p:spPr>
          <a:xfrm flipV="1">
            <a:off x="1626781" y="2275367"/>
            <a:ext cx="1167219" cy="3934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6BBEDA-CE83-8D7D-AD70-371297E6F62A}"/>
              </a:ext>
            </a:extLst>
          </p:cNvPr>
          <p:cNvSpPr txBox="1"/>
          <p:nvPr/>
        </p:nvSpPr>
        <p:spPr>
          <a:xfrm>
            <a:off x="881245" y="2720667"/>
            <a:ext cx="1329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Our formula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2435C9-51F2-8888-6A77-295B4AB0A53F}"/>
              </a:ext>
            </a:extLst>
          </p:cNvPr>
          <p:cNvCxnSpPr>
            <a:cxnSpLocks/>
          </p:cNvCxnSpPr>
          <p:nvPr/>
        </p:nvCxnSpPr>
        <p:spPr>
          <a:xfrm flipH="1">
            <a:off x="3871432" y="1700808"/>
            <a:ext cx="2224568" cy="9679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1F2C637-118E-0D07-4F21-FA3F1A4A2C1E}"/>
              </a:ext>
            </a:extLst>
          </p:cNvPr>
          <p:cNvSpPr txBox="1"/>
          <p:nvPr/>
        </p:nvSpPr>
        <p:spPr>
          <a:xfrm>
            <a:off x="5936913" y="1054477"/>
            <a:ext cx="377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Our residuals – they should be roughly centred evenly around zero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902035-EDC7-7321-47D8-A14777CBB9CE}"/>
              </a:ext>
            </a:extLst>
          </p:cNvPr>
          <p:cNvCxnSpPr>
            <a:cxnSpLocks/>
          </p:cNvCxnSpPr>
          <p:nvPr/>
        </p:nvCxnSpPr>
        <p:spPr>
          <a:xfrm flipV="1">
            <a:off x="1734449" y="3965942"/>
            <a:ext cx="3305433" cy="22328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498449-0068-CE1E-0481-612941964A70}"/>
              </a:ext>
            </a:extLst>
          </p:cNvPr>
          <p:cNvCxnSpPr>
            <a:cxnSpLocks/>
          </p:cNvCxnSpPr>
          <p:nvPr/>
        </p:nvCxnSpPr>
        <p:spPr>
          <a:xfrm flipV="1">
            <a:off x="1460204" y="4334382"/>
            <a:ext cx="3664689" cy="5132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6E00C52-90BA-0EEC-64E9-26796E93C6EC}"/>
              </a:ext>
            </a:extLst>
          </p:cNvPr>
          <p:cNvSpPr txBox="1"/>
          <p:nvPr/>
        </p:nvSpPr>
        <p:spPr>
          <a:xfrm>
            <a:off x="0" y="3921400"/>
            <a:ext cx="173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Our y coefficient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C806B4-D4B0-AB3B-6CEA-923575C7183E}"/>
              </a:ext>
            </a:extLst>
          </p:cNvPr>
          <p:cNvSpPr txBox="1"/>
          <p:nvPr/>
        </p:nvSpPr>
        <p:spPr>
          <a:xfrm>
            <a:off x="14020" y="4478272"/>
            <a:ext cx="17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Our x coefficient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2E0018-78F5-BDFF-5302-B9EF17F7C3F1}"/>
              </a:ext>
            </a:extLst>
          </p:cNvPr>
          <p:cNvCxnSpPr>
            <a:cxnSpLocks/>
          </p:cNvCxnSpPr>
          <p:nvPr/>
        </p:nvCxnSpPr>
        <p:spPr>
          <a:xfrm flipH="1">
            <a:off x="7559749" y="2919873"/>
            <a:ext cx="3016103" cy="7389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56ACA2-EA55-BA48-C7E3-AC5FF17265EE}"/>
              </a:ext>
            </a:extLst>
          </p:cNvPr>
          <p:cNvSpPr txBox="1"/>
          <p:nvPr/>
        </p:nvSpPr>
        <p:spPr>
          <a:xfrm>
            <a:off x="10121214" y="2275367"/>
            <a:ext cx="2169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test statistic for each </a:t>
            </a:r>
            <a:r>
              <a:rPr lang="en-GB" dirty="0" err="1"/>
              <a:t>coeff</a:t>
            </a:r>
            <a:endParaRPr lang="en-GB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9AF170C-AF4B-9013-D580-1AE1FCE8A650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8467061" y="3798469"/>
            <a:ext cx="1085323" cy="2476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9A07E6F-C156-8E55-CEC7-EF622D57C96F}"/>
              </a:ext>
            </a:extLst>
          </p:cNvPr>
          <p:cNvSpPr txBox="1"/>
          <p:nvPr/>
        </p:nvSpPr>
        <p:spPr>
          <a:xfrm>
            <a:off x="9552384" y="3722947"/>
            <a:ext cx="2599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Our p-value</a:t>
            </a:r>
          </a:p>
          <a:p>
            <a:r>
              <a:rPr lang="en-GB" dirty="0"/>
              <a:t>Our </a:t>
            </a:r>
            <a:r>
              <a:rPr lang="en-GB" b="1" dirty="0"/>
              <a:t>predictor</a:t>
            </a:r>
            <a:r>
              <a:rPr lang="en-GB" dirty="0"/>
              <a:t> significance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A3A9C7-4BD0-3298-9FC5-ED53B816D3C1}"/>
              </a:ext>
            </a:extLst>
          </p:cNvPr>
          <p:cNvCxnSpPr>
            <a:cxnSpLocks/>
          </p:cNvCxnSpPr>
          <p:nvPr/>
        </p:nvCxnSpPr>
        <p:spPr>
          <a:xfrm flipH="1">
            <a:off x="8407361" y="5161546"/>
            <a:ext cx="1981278" cy="139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AD4702B-35D1-6550-B4D2-B1B50E6A695D}"/>
              </a:ext>
            </a:extLst>
          </p:cNvPr>
          <p:cNvSpPr txBox="1"/>
          <p:nvPr/>
        </p:nvSpPr>
        <p:spPr>
          <a:xfrm>
            <a:off x="10352161" y="4814864"/>
            <a:ext cx="1938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baseline="30000" dirty="0"/>
              <a:t>2</a:t>
            </a:r>
            <a:r>
              <a:rPr lang="en-GB" dirty="0"/>
              <a:t> – the explained </a:t>
            </a:r>
          </a:p>
          <a:p>
            <a:r>
              <a:rPr lang="en-GB" dirty="0"/>
              <a:t>variance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83FE3C-D41F-025B-DBBC-B1E348BB692F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365759" y="5699731"/>
            <a:ext cx="2676975" cy="5386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1041E2-4350-C019-DC89-B7759FABB4DE}"/>
              </a:ext>
            </a:extLst>
          </p:cNvPr>
          <p:cNvSpPr txBox="1"/>
          <p:nvPr/>
        </p:nvSpPr>
        <p:spPr>
          <a:xfrm>
            <a:off x="0" y="6238417"/>
            <a:ext cx="273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regression test statistic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F6D7A83-C601-5F52-F7C5-52422ED94247}"/>
              </a:ext>
            </a:extLst>
          </p:cNvPr>
          <p:cNvCxnSpPr>
            <a:cxnSpLocks/>
          </p:cNvCxnSpPr>
          <p:nvPr/>
        </p:nvCxnSpPr>
        <p:spPr>
          <a:xfrm flipV="1">
            <a:off x="5093073" y="5687723"/>
            <a:ext cx="220842" cy="5080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2A59032-CF34-4298-D73E-761F4F51D51B}"/>
              </a:ext>
            </a:extLst>
          </p:cNvPr>
          <p:cNvSpPr txBox="1"/>
          <p:nvPr/>
        </p:nvSpPr>
        <p:spPr>
          <a:xfrm>
            <a:off x="4933507" y="6368902"/>
            <a:ext cx="253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Both degrees of freedom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DC112E-C2AA-6733-8135-108CBAAFE1A4}"/>
              </a:ext>
            </a:extLst>
          </p:cNvPr>
          <p:cNvCxnSpPr>
            <a:cxnSpLocks/>
          </p:cNvCxnSpPr>
          <p:nvPr/>
        </p:nvCxnSpPr>
        <p:spPr>
          <a:xfrm flipH="1" flipV="1">
            <a:off x="7934613" y="5687723"/>
            <a:ext cx="656494" cy="5506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BD5F966-BC3F-B8B5-3585-0DE15CAA756E}"/>
              </a:ext>
            </a:extLst>
          </p:cNvPr>
          <p:cNvSpPr txBox="1"/>
          <p:nvPr/>
        </p:nvSpPr>
        <p:spPr>
          <a:xfrm>
            <a:off x="8469410" y="6320427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Our </a:t>
            </a:r>
            <a:r>
              <a:rPr lang="en-GB" b="1" dirty="0"/>
              <a:t>model</a:t>
            </a:r>
            <a:r>
              <a:rPr lang="en-GB" dirty="0"/>
              <a:t> significance</a:t>
            </a:r>
          </a:p>
        </p:txBody>
      </p:sp>
    </p:spTree>
    <p:extLst>
      <p:ext uri="{BB962C8B-B14F-4D97-AF65-F5344CB8AC3E}">
        <p14:creationId xmlns:p14="http://schemas.microsoft.com/office/powerpoint/2010/main" val="1703379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59B9-AA61-C7D6-DD3B-04321F26FA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 example analysis</a:t>
            </a: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D61259EC-4F06-B741-A4FF-F35AABCB9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124744"/>
            <a:ext cx="4243268" cy="25541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735CA-652F-52A1-347C-AFBA498F4B2B}"/>
              </a:ext>
            </a:extLst>
          </p:cNvPr>
          <p:cNvSpPr txBox="1"/>
          <p:nvPr/>
        </p:nvSpPr>
        <p:spPr>
          <a:xfrm>
            <a:off x="527381" y="3885597"/>
            <a:ext cx="99456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 for every unit increase in store count, we see an increase in house price by 2.71</a:t>
            </a:r>
          </a:p>
          <a:p>
            <a:r>
              <a:rPr lang="en-GB" dirty="0"/>
              <a:t>Or,</a:t>
            </a:r>
          </a:p>
          <a:p>
            <a:r>
              <a:rPr lang="en-GB" dirty="0"/>
              <a:t>For every additional store in the area, house prices increase significantly by 27,100 Taiwan $ (variable measured in 10,000 NTD)</a:t>
            </a:r>
          </a:p>
          <a:p>
            <a:endParaRPr lang="en-GB" dirty="0"/>
          </a:p>
          <a:p>
            <a:r>
              <a:rPr lang="en-GB" dirty="0"/>
              <a:t>37.38% of price variance is explained by the number of stores present.</a:t>
            </a:r>
          </a:p>
          <a:p>
            <a:endParaRPr lang="en-GB" dirty="0"/>
          </a:p>
          <a:p>
            <a:r>
              <a:rPr lang="en-GB" dirty="0"/>
              <a:t>Effect sizes (f</a:t>
            </a:r>
            <a:r>
              <a:rPr lang="en-GB" baseline="30000" dirty="0"/>
              <a:t>2</a:t>
            </a:r>
            <a:r>
              <a:rPr lang="en-GB" dirty="0"/>
              <a:t>) are detailed in the worksheet but = .60 which is large. This is a meaningful predictor</a:t>
            </a:r>
          </a:p>
        </p:txBody>
      </p:sp>
    </p:spTree>
    <p:extLst>
      <p:ext uri="{BB962C8B-B14F-4D97-AF65-F5344CB8AC3E}">
        <p14:creationId xmlns:p14="http://schemas.microsoft.com/office/powerpoint/2010/main" val="2589974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3F52-AFAB-820C-82D7-E4CED64CC2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Assumption testing beyond eyeballing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6B0F4-8153-4592-7F19-120150841D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8220709" cy="4752975"/>
          </a:xfrm>
        </p:spPr>
        <p:txBody>
          <a:bodyPr/>
          <a:lstStyle/>
          <a:p>
            <a:r>
              <a:rPr lang="en-GB" dirty="0"/>
              <a:t>We touched on </a:t>
            </a:r>
            <a:r>
              <a:rPr lang="en-GB" b="1" dirty="0"/>
              <a:t>homoscedasticity</a:t>
            </a:r>
            <a:r>
              <a:rPr lang="en-GB" dirty="0"/>
              <a:t> last session, but it requires a more focused exploration here, as does testing the assumption of </a:t>
            </a:r>
            <a:r>
              <a:rPr lang="en-GB" b="1" dirty="0"/>
              <a:t>normality</a:t>
            </a:r>
          </a:p>
          <a:p>
            <a:r>
              <a:rPr lang="en-GB" dirty="0"/>
              <a:t>Normality</a:t>
            </a:r>
          </a:p>
          <a:p>
            <a:pPr lvl="1"/>
            <a:r>
              <a:rPr lang="en-GB" dirty="0"/>
              <a:t>We looked at this last week with QQ plots.</a:t>
            </a:r>
          </a:p>
          <a:p>
            <a:pPr lvl="1"/>
            <a:r>
              <a:rPr lang="en-GB" dirty="0"/>
              <a:t>If it follows the diagonal, we considered it suitable</a:t>
            </a:r>
          </a:p>
          <a:p>
            <a:pPr lvl="1"/>
            <a:r>
              <a:rPr lang="en-GB" dirty="0"/>
              <a:t>We assumed that the data was a decent proxy for this assumption</a:t>
            </a:r>
          </a:p>
          <a:p>
            <a:pPr lvl="1"/>
            <a:r>
              <a:rPr lang="en-GB" dirty="0"/>
              <a:t>There are more rigorous ways test normality…</a:t>
            </a:r>
          </a:p>
          <a:p>
            <a:endParaRPr lang="en-GB" dirty="0"/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76E4E187-7E91-CDFB-3C3F-60A6E102A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645410"/>
            <a:ext cx="39624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57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5F08-8D0E-CB0F-6751-E599D04419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Testing for Normality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8C8BA-3EEA-C65B-A0E4-005E5C689B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11207749" cy="4752975"/>
          </a:xfrm>
        </p:spPr>
        <p:txBody>
          <a:bodyPr/>
          <a:lstStyle/>
          <a:p>
            <a:r>
              <a:rPr lang="en-GB" b="0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The normality assumption </a:t>
            </a:r>
            <a:r>
              <a:rPr lang="en-GB" b="0" i="0" dirty="0">
                <a:effectLst/>
                <a:latin typeface="Arial" panose="020B0604020202020204" pitchFamily="34" charset="0"/>
              </a:rPr>
              <a:t>is that </a:t>
            </a:r>
            <a:r>
              <a:rPr lang="en-GB" b="1" i="0" u="none" strike="noStrike" dirty="0">
                <a:effectLst/>
                <a:latin typeface="Arial" panose="020B0604020202020204" pitchFamily="34" charset="0"/>
              </a:rPr>
              <a:t>residuals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follow a normal distribution</a:t>
            </a:r>
          </a:p>
          <a:p>
            <a:r>
              <a:rPr lang="en-GB" dirty="0">
                <a:latin typeface="Arial" panose="020B0604020202020204" pitchFamily="34" charset="0"/>
              </a:rPr>
              <a:t>Last week we used the data itself as a proxy for residuals</a:t>
            </a:r>
          </a:p>
          <a:p>
            <a:r>
              <a:rPr lang="en-GB" dirty="0"/>
              <a:t>Residuals are the difference between the predicted values (from an ANOVA or regression, etc.) and the actual values of the response variable</a:t>
            </a:r>
          </a:p>
          <a:p>
            <a:r>
              <a:rPr lang="en-GB" dirty="0"/>
              <a:t>We can use plots of the data and output (eyeballing), which IS good for normality</a:t>
            </a:r>
          </a:p>
          <a:p>
            <a:r>
              <a:rPr lang="en-GB" dirty="0"/>
              <a:t>We can also use Shapiro-Wilks test in addition (more in the worksheet)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9A341-2923-B732-2675-A58B7C95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591" y="4833979"/>
            <a:ext cx="3179233" cy="190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55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A06CA-23DE-7913-4769-2A5DC2B793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Testing for Homoscedasticity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07A54-6093-5FDB-1DC3-F7072A8001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Might be called homogeneity of variance too</a:t>
            </a:r>
          </a:p>
          <a:p>
            <a:r>
              <a:rPr lang="en-GB" dirty="0"/>
              <a:t>It assumes that the noise is distributed evenly across the data (or if we plot the data, there is equal scatter across the plot)</a:t>
            </a:r>
          </a:p>
          <a:p>
            <a:r>
              <a:rPr lang="en-GB" dirty="0"/>
              <a:t>There are two tests that can be used</a:t>
            </a:r>
          </a:p>
          <a:p>
            <a:pPr lvl="1"/>
            <a:r>
              <a:rPr lang="en-GB" b="1" i="1" dirty="0">
                <a:solidFill>
                  <a:srgbClr val="575760"/>
                </a:solidFill>
                <a:effectLst/>
                <a:latin typeface="Helvetica" pitchFamily="2" charset="0"/>
              </a:rPr>
              <a:t>Bartlett’s test for homogeneity of variances</a:t>
            </a:r>
          </a:p>
          <a:p>
            <a:pPr lvl="1"/>
            <a:r>
              <a:rPr lang="en-GB" b="1" i="1" dirty="0" err="1">
                <a:solidFill>
                  <a:srgbClr val="575760"/>
                </a:solidFill>
                <a:latin typeface="Helvetica" pitchFamily="2" charset="0"/>
              </a:rPr>
              <a:t>Levene’s</a:t>
            </a:r>
            <a:r>
              <a:rPr lang="en-GB" b="1" i="1" dirty="0">
                <a:solidFill>
                  <a:srgbClr val="575760"/>
                </a:solidFill>
                <a:latin typeface="Helvetica" pitchFamily="2" charset="0"/>
              </a:rPr>
              <a:t> test (good for non-normal distributions)</a:t>
            </a:r>
          </a:p>
          <a:p>
            <a:pPr lvl="1"/>
            <a:r>
              <a:rPr lang="en-GB" dirty="0">
                <a:cs typeface="Calibri" panose="020F0502020204030204" pitchFamily="34" charset="0"/>
              </a:rPr>
              <a:t>They work more or less the same in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B296F-CB3C-1942-B9AA-1054CA1D7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0" y="2870911"/>
            <a:ext cx="2720340" cy="1777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941E7D-BE2C-8E05-0525-84FBD4730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0" y="4710542"/>
            <a:ext cx="2720340" cy="1741018"/>
          </a:xfrm>
          <a:prstGeom prst="rect">
            <a:avLst/>
          </a:prstGeom>
        </p:spPr>
      </p:pic>
      <p:pic>
        <p:nvPicPr>
          <p:cNvPr id="7" name="Graphic 6" descr="Tick with solid fill">
            <a:extLst>
              <a:ext uri="{FF2B5EF4-FFF2-40B4-BE49-F238E27FC236}">
                <a16:creationId xmlns:a16="http://schemas.microsoft.com/office/drawing/2014/main" id="{207E2091-2FF8-5A03-685F-38755B1C1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8001" y="3650051"/>
            <a:ext cx="914400" cy="91440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5883E8C9-1B11-68E5-445F-AAFD86D5A0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97575" y="56548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75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4BDDC-53A3-5198-0CB8-FF814B6D0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F5C4C-EB00-FEA9-8A22-A8A48ACB9E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 will be walking around while you work through the worksheet</a:t>
            </a:r>
          </a:p>
        </p:txBody>
      </p:sp>
    </p:spTree>
    <p:extLst>
      <p:ext uri="{BB962C8B-B14F-4D97-AF65-F5344CB8AC3E}">
        <p14:creationId xmlns:p14="http://schemas.microsoft.com/office/powerpoint/2010/main" val="179341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68F47-1C4A-53B2-DBD5-2688CB8A33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 this 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6EAB5-4388-6E15-DA66-78E82E78D1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ANOVA</a:t>
            </a:r>
          </a:p>
          <a:p>
            <a:pPr lvl="1"/>
            <a:r>
              <a:rPr lang="en-GB" dirty="0"/>
              <a:t>One way ANOVA</a:t>
            </a:r>
          </a:p>
          <a:p>
            <a:pPr lvl="1"/>
            <a:r>
              <a:rPr lang="en-GB" dirty="0"/>
              <a:t>Factorial ANOVA</a:t>
            </a:r>
          </a:p>
          <a:p>
            <a:r>
              <a:rPr lang="en-GB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195220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365E-BBE7-1A0D-51F4-7E4D6750DE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err="1"/>
              <a:t>AN</a:t>
            </a:r>
            <a:r>
              <a:rPr lang="en-GB" dirty="0" err="1"/>
              <a:t>alysis</a:t>
            </a:r>
            <a:r>
              <a:rPr lang="en-GB" dirty="0"/>
              <a:t> </a:t>
            </a:r>
            <a:r>
              <a:rPr lang="en-GB" b="1" dirty="0"/>
              <a:t>O</a:t>
            </a:r>
            <a:r>
              <a:rPr lang="en-GB" dirty="0"/>
              <a:t>f </a:t>
            </a:r>
            <a:r>
              <a:rPr lang="en-GB" b="1" dirty="0" err="1"/>
              <a:t>VA</a:t>
            </a:r>
            <a:r>
              <a:rPr lang="en-GB" dirty="0" err="1"/>
              <a:t>riance</a:t>
            </a:r>
            <a:r>
              <a:rPr lang="en-GB" dirty="0"/>
              <a:t> - </a:t>
            </a:r>
            <a:r>
              <a:rPr lang="en-GB" b="1" dirty="0"/>
              <a:t>ANOVA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3DE98-524F-3201-1F4C-DA6910A01C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ANOVA is used to test for significant differences between two or more conditions</a:t>
            </a:r>
          </a:p>
          <a:p>
            <a:r>
              <a:rPr lang="en-GB" dirty="0"/>
              <a:t>Like carrying out multiple t-tests at the same time</a:t>
            </a:r>
          </a:p>
          <a:p>
            <a:r>
              <a:rPr lang="en-GB" dirty="0"/>
              <a:t>When we conduct an ANOVA, we get a common </a:t>
            </a:r>
            <a:r>
              <a:rPr lang="en-GB" i="1" dirty="0"/>
              <a:t>p</a:t>
            </a:r>
            <a:r>
              <a:rPr lang="en-GB" dirty="0"/>
              <a:t>-value which gives an indication whether at least one pair’s difference in statistically significant</a:t>
            </a:r>
          </a:p>
          <a:p>
            <a:r>
              <a:rPr lang="en-GB" dirty="0"/>
              <a:t>We then conduct further post-hoc tests to test which groups are different</a:t>
            </a:r>
          </a:p>
        </p:txBody>
      </p:sp>
    </p:spTree>
    <p:extLst>
      <p:ext uri="{BB962C8B-B14F-4D97-AF65-F5344CB8AC3E}">
        <p14:creationId xmlns:p14="http://schemas.microsoft.com/office/powerpoint/2010/main" val="1310978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5CDA0-6E48-6FB1-EB93-1F8DAA67C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B211-B414-564E-4D3C-7230D994B7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err="1"/>
              <a:t>AN</a:t>
            </a:r>
            <a:r>
              <a:rPr lang="en-GB" dirty="0" err="1"/>
              <a:t>alysis</a:t>
            </a:r>
            <a:r>
              <a:rPr lang="en-GB" dirty="0"/>
              <a:t> </a:t>
            </a:r>
            <a:r>
              <a:rPr lang="en-GB" b="1" dirty="0"/>
              <a:t>O</a:t>
            </a:r>
            <a:r>
              <a:rPr lang="en-GB" dirty="0"/>
              <a:t>f </a:t>
            </a:r>
            <a:r>
              <a:rPr lang="en-GB" b="1" dirty="0" err="1"/>
              <a:t>VA</a:t>
            </a:r>
            <a:r>
              <a:rPr lang="en-GB" dirty="0" err="1"/>
              <a:t>riance</a:t>
            </a:r>
            <a:r>
              <a:rPr lang="en-GB" dirty="0"/>
              <a:t> - </a:t>
            </a:r>
            <a:r>
              <a:rPr lang="en-GB" b="1" dirty="0"/>
              <a:t>ANOVA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985ED-A905-864F-B5D0-2E85C16B28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We measure the length of trout at three spots in a water system, one where the water moves fast, slow, and still.</a:t>
            </a:r>
          </a:p>
          <a:p>
            <a:r>
              <a:rPr lang="en-GB" dirty="0"/>
              <a:t>We want to know if their length is different in these different conditions</a:t>
            </a:r>
          </a:p>
        </p:txBody>
      </p:sp>
      <p:pic>
        <p:nvPicPr>
          <p:cNvPr id="7" name="Picture 6" descr="Aerial photo of the river flowing through the forest">
            <a:extLst>
              <a:ext uri="{FF2B5EF4-FFF2-40B4-BE49-F238E27FC236}">
                <a16:creationId xmlns:a16="http://schemas.microsoft.com/office/drawing/2014/main" id="{95AF2D2C-9B91-BFDB-1A50-765C7AE25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058" y="3706804"/>
            <a:ext cx="3854462" cy="2890847"/>
          </a:xfrm>
          <a:prstGeom prst="rect">
            <a:avLst/>
          </a:prstGeom>
        </p:spPr>
      </p:pic>
      <p:pic>
        <p:nvPicPr>
          <p:cNvPr id="9" name="Picture 8" descr="A brown fish swimming in water&#10;&#10;Description automatically generated">
            <a:extLst>
              <a:ext uri="{FF2B5EF4-FFF2-40B4-BE49-F238E27FC236}">
                <a16:creationId xmlns:a16="http://schemas.microsoft.com/office/drawing/2014/main" id="{2CF9A628-5684-A711-218E-EFBFEF645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25527" y="3580357"/>
            <a:ext cx="2088701" cy="1281611"/>
          </a:xfrm>
          <a:prstGeom prst="rect">
            <a:avLst/>
          </a:prstGeom>
        </p:spPr>
      </p:pic>
      <p:pic>
        <p:nvPicPr>
          <p:cNvPr id="11" name="Picture 10" descr="A fish swimming in a tank&#10;&#10;Description automatically generated">
            <a:extLst>
              <a:ext uri="{FF2B5EF4-FFF2-40B4-BE49-F238E27FC236}">
                <a16:creationId xmlns:a16="http://schemas.microsoft.com/office/drawing/2014/main" id="{C2A7226D-A596-1772-0A8E-99E6CE23B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236235" y="4332889"/>
            <a:ext cx="1857829" cy="12845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28715A-961A-83B1-66FF-B96828537735}"/>
              </a:ext>
            </a:extLst>
          </p:cNvPr>
          <p:cNvSpPr txBox="1"/>
          <p:nvPr/>
        </p:nvSpPr>
        <p:spPr>
          <a:xfrm>
            <a:off x="9236235" y="5689338"/>
            <a:ext cx="185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6" tooltip="https://www.flickr.com/photos/eddiesfisheriesfws/7263643116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7" tooltip="https://creativecommons.org/licenses/by-nc-nd/3.0/"/>
              </a:rPr>
              <a:t>CC BY-NC-ND</a:t>
            </a:r>
            <a:endParaRPr lang="en-GB" sz="900" dirty="0"/>
          </a:p>
        </p:txBody>
      </p:sp>
      <p:pic>
        <p:nvPicPr>
          <p:cNvPr id="14" name="Picture 13" descr="A close-up of a fish&#10;&#10;Description automatically generated">
            <a:extLst>
              <a:ext uri="{FF2B5EF4-FFF2-40B4-BE49-F238E27FC236}">
                <a16:creationId xmlns:a16="http://schemas.microsoft.com/office/drawing/2014/main" id="{8B64005C-D0F4-747A-0B54-42C0D4ABF0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822598" y="5140547"/>
            <a:ext cx="1857829" cy="10438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18A8D4-16B3-BEBC-0E69-8A1CC8505D44}"/>
              </a:ext>
            </a:extLst>
          </p:cNvPr>
          <p:cNvSpPr txBox="1"/>
          <p:nvPr/>
        </p:nvSpPr>
        <p:spPr>
          <a:xfrm>
            <a:off x="5822598" y="6160683"/>
            <a:ext cx="185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9" tooltip="https://autarmota.blogspot.com/2019/05/rainbow-trout-fish-of-kashmir-be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7" tooltip="https://creativecommons.org/licenses/by-nc-nd/3.0/"/>
              </a:rPr>
              <a:t>CC BY-NC-ND</a:t>
            </a:r>
            <a:endParaRPr lang="en-GB" sz="90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8C6372-C614-5E31-AA24-35B51368FD3B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605349" y="4101737"/>
            <a:ext cx="2620178" cy="1194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0EE2D2-F97F-A49B-CD83-8EB4D7D17537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090695" y="4975147"/>
            <a:ext cx="5145540" cy="459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79069D-E063-0D28-39ED-F40E6168676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729793" y="5662473"/>
            <a:ext cx="2092805" cy="7259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074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F3DFF-2B71-63D8-6570-3085283AD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BE68-26F3-1171-8334-3ACBE76EEB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err="1"/>
              <a:t>AN</a:t>
            </a:r>
            <a:r>
              <a:rPr lang="en-GB" dirty="0" err="1"/>
              <a:t>alysis</a:t>
            </a:r>
            <a:r>
              <a:rPr lang="en-GB" dirty="0"/>
              <a:t> </a:t>
            </a:r>
            <a:r>
              <a:rPr lang="en-GB" b="1" dirty="0"/>
              <a:t>O</a:t>
            </a:r>
            <a:r>
              <a:rPr lang="en-GB" dirty="0"/>
              <a:t>f </a:t>
            </a:r>
            <a:r>
              <a:rPr lang="en-GB" b="1" dirty="0" err="1"/>
              <a:t>VA</a:t>
            </a:r>
            <a:r>
              <a:rPr lang="en-GB" dirty="0" err="1"/>
              <a:t>riance</a:t>
            </a:r>
            <a:r>
              <a:rPr lang="en-GB" dirty="0"/>
              <a:t> - </a:t>
            </a:r>
            <a:r>
              <a:rPr lang="en-GB" b="1" dirty="0"/>
              <a:t>ANOVA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3BDCF-CEAC-1388-0B9F-70F994A094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We measure the length of trout at three spots in a water system, one where the water moves fast, slow, and very slow.</a:t>
            </a:r>
          </a:p>
          <a:p>
            <a:r>
              <a:rPr lang="en-GB" dirty="0"/>
              <a:t>We want to know if their length is different in these different conditions.</a:t>
            </a:r>
          </a:p>
          <a:p>
            <a:r>
              <a:rPr lang="en-GB" dirty="0"/>
              <a:t>We believe that faster fish are better suited for faster water because they are not washed away</a:t>
            </a:r>
          </a:p>
          <a:p>
            <a:r>
              <a:rPr lang="en-GB" dirty="0"/>
              <a:t>We </a:t>
            </a:r>
            <a:r>
              <a:rPr lang="en-GB" b="1" dirty="0"/>
              <a:t>hypothesise</a:t>
            </a:r>
            <a:r>
              <a:rPr lang="en-GB" dirty="0"/>
              <a:t> that fish length in slower moving water will be greater than fish from faster flowing water</a:t>
            </a:r>
          </a:p>
        </p:txBody>
      </p:sp>
    </p:spTree>
    <p:extLst>
      <p:ext uri="{BB962C8B-B14F-4D97-AF65-F5344CB8AC3E}">
        <p14:creationId xmlns:p14="http://schemas.microsoft.com/office/powerpoint/2010/main" val="174836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F3DFF-2B71-63D8-6570-3085283AD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BE68-26F3-1171-8334-3ACBE76EEB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err="1"/>
              <a:t>AN</a:t>
            </a:r>
            <a:r>
              <a:rPr lang="en-GB" dirty="0" err="1"/>
              <a:t>alysis</a:t>
            </a:r>
            <a:r>
              <a:rPr lang="en-GB" dirty="0"/>
              <a:t> </a:t>
            </a:r>
            <a:r>
              <a:rPr lang="en-GB" b="1" dirty="0"/>
              <a:t>O</a:t>
            </a:r>
            <a:r>
              <a:rPr lang="en-GB" dirty="0"/>
              <a:t>f </a:t>
            </a:r>
            <a:r>
              <a:rPr lang="en-GB" b="1" dirty="0" err="1"/>
              <a:t>VA</a:t>
            </a:r>
            <a:r>
              <a:rPr lang="en-GB" dirty="0" err="1"/>
              <a:t>riance</a:t>
            </a:r>
            <a:r>
              <a:rPr lang="en-GB" dirty="0"/>
              <a:t> - </a:t>
            </a:r>
            <a:r>
              <a:rPr lang="en-GB" b="1" dirty="0"/>
              <a:t>ANOVA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3BDCF-CEAC-1388-0B9F-70F994A094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We </a:t>
            </a:r>
            <a:r>
              <a:rPr lang="en-GB" b="1" dirty="0"/>
              <a:t>hypothesise</a:t>
            </a:r>
            <a:r>
              <a:rPr lang="en-GB" dirty="0"/>
              <a:t> that fish length in slower moving water will be greater than fish from faster flowing water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6A2D0-5383-8157-B510-3B3111862799}"/>
              </a:ext>
            </a:extLst>
          </p:cNvPr>
          <p:cNvSpPr txBox="1"/>
          <p:nvPr/>
        </p:nvSpPr>
        <p:spPr>
          <a:xfrm>
            <a:off x="6387152" y="5489104"/>
            <a:ext cx="4859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 &lt; .001, but what are the pairwise comparisons? </a:t>
            </a:r>
          </a:p>
          <a:p>
            <a:r>
              <a:rPr lang="en-GB" dirty="0"/>
              <a:t>The differences between the conditions</a:t>
            </a:r>
          </a:p>
        </p:txBody>
      </p:sp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11F55C9-1712-D498-EB26-F6E04E6CB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" y="3828473"/>
            <a:ext cx="4946650" cy="3029527"/>
          </a:xfrm>
          <a:prstGeom prst="rect">
            <a:avLst/>
          </a:prstGeom>
        </p:spPr>
      </p:pic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C6DE9E0C-7A1D-44A6-BA68-A590B0744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1" y="3828473"/>
            <a:ext cx="6478038" cy="13175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EA55A0-38E3-913D-431E-F82834760FDF}"/>
              </a:ext>
            </a:extLst>
          </p:cNvPr>
          <p:cNvCxnSpPr/>
          <p:nvPr/>
        </p:nvCxnSpPr>
        <p:spPr>
          <a:xfrm>
            <a:off x="6187440" y="3332480"/>
            <a:ext cx="518160" cy="4959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9030FC-4CC5-55BB-6158-B805AAE39E20}"/>
              </a:ext>
            </a:extLst>
          </p:cNvPr>
          <p:cNvCxnSpPr>
            <a:cxnSpLocks/>
          </p:cNvCxnSpPr>
          <p:nvPr/>
        </p:nvCxnSpPr>
        <p:spPr>
          <a:xfrm>
            <a:off x="8523077" y="3332480"/>
            <a:ext cx="367315" cy="5319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097588-7E2A-A909-F289-78506808CCA0}"/>
              </a:ext>
            </a:extLst>
          </p:cNvPr>
          <p:cNvCxnSpPr>
            <a:cxnSpLocks/>
          </p:cNvCxnSpPr>
          <p:nvPr/>
        </p:nvCxnSpPr>
        <p:spPr>
          <a:xfrm>
            <a:off x="9552384" y="3542183"/>
            <a:ext cx="259080" cy="3644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BDDA0D-0431-C9CD-C66E-8376173B8FBE}"/>
              </a:ext>
            </a:extLst>
          </p:cNvPr>
          <p:cNvCxnSpPr>
            <a:cxnSpLocks/>
          </p:cNvCxnSpPr>
          <p:nvPr/>
        </p:nvCxnSpPr>
        <p:spPr>
          <a:xfrm flipH="1">
            <a:off x="10473456" y="3616444"/>
            <a:ext cx="257867" cy="4240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04D05A3-109E-C689-90B3-F782822A38E4}"/>
              </a:ext>
            </a:extLst>
          </p:cNvPr>
          <p:cNvSpPr txBox="1"/>
          <p:nvPr/>
        </p:nvSpPr>
        <p:spPr>
          <a:xfrm>
            <a:off x="4814511" y="2618853"/>
            <a:ext cx="2183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Our degrees of freedom, and we report both</a:t>
            </a:r>
          </a:p>
          <a:p>
            <a:r>
              <a:rPr lang="en-GB" dirty="0"/>
              <a:t>(2, 57)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B11FFB-6B38-CC13-F5D9-574D292382D5}"/>
              </a:ext>
            </a:extLst>
          </p:cNvPr>
          <p:cNvSpPr txBox="1"/>
          <p:nvPr/>
        </p:nvSpPr>
        <p:spPr>
          <a:xfrm>
            <a:off x="7519992" y="2693114"/>
            <a:ext cx="1701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statistic from the ANOVA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4B332-F928-3ADC-D2D3-EA1CDB5F0F9F}"/>
              </a:ext>
            </a:extLst>
          </p:cNvPr>
          <p:cNvSpPr txBox="1"/>
          <p:nvPr/>
        </p:nvSpPr>
        <p:spPr>
          <a:xfrm>
            <a:off x="8890392" y="3187925"/>
            <a:ext cx="127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p-value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7A4B29-CAD9-E7C9-246A-8FFF0F6863AF}"/>
              </a:ext>
            </a:extLst>
          </p:cNvPr>
          <p:cNvSpPr txBox="1"/>
          <p:nvPr/>
        </p:nvSpPr>
        <p:spPr>
          <a:xfrm>
            <a:off x="10590137" y="2731005"/>
            <a:ext cx="2077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It’s significance. Using the codes below</a:t>
            </a:r>
          </a:p>
        </p:txBody>
      </p:sp>
    </p:spTree>
    <p:extLst>
      <p:ext uri="{BB962C8B-B14F-4D97-AF65-F5344CB8AC3E}">
        <p14:creationId xmlns:p14="http://schemas.microsoft.com/office/powerpoint/2010/main" val="3792424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F3DFF-2B71-63D8-6570-3085283AD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90CD65B-1497-E1EA-4FA1-A668D2854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4358403"/>
            <a:ext cx="3213100" cy="81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CBE68-26F3-1171-8334-3ACBE76EEB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err="1"/>
              <a:t>AN</a:t>
            </a:r>
            <a:r>
              <a:rPr lang="en-GB" dirty="0" err="1"/>
              <a:t>alysis</a:t>
            </a:r>
            <a:r>
              <a:rPr lang="en-GB" dirty="0"/>
              <a:t> </a:t>
            </a:r>
            <a:r>
              <a:rPr lang="en-GB" b="1" dirty="0"/>
              <a:t>O</a:t>
            </a:r>
            <a:r>
              <a:rPr lang="en-GB" dirty="0"/>
              <a:t>f </a:t>
            </a:r>
            <a:r>
              <a:rPr lang="en-GB" b="1" dirty="0" err="1"/>
              <a:t>VA</a:t>
            </a:r>
            <a:r>
              <a:rPr lang="en-GB" dirty="0" err="1"/>
              <a:t>riance</a:t>
            </a:r>
            <a:r>
              <a:rPr lang="en-GB" dirty="0"/>
              <a:t> – </a:t>
            </a:r>
            <a:r>
              <a:rPr lang="en-GB" b="1" dirty="0"/>
              <a:t>ANOVA Effect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3BDCF-CEAC-1388-0B9F-70F994A094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We </a:t>
            </a:r>
            <a:r>
              <a:rPr lang="en-GB" b="1" dirty="0"/>
              <a:t>hypothesise</a:t>
            </a:r>
            <a:r>
              <a:rPr lang="en-GB" dirty="0"/>
              <a:t> that fish length in slower moving water will be greater than fish from faster flowing water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6A2D0-5383-8157-B510-3B3111862799}"/>
              </a:ext>
            </a:extLst>
          </p:cNvPr>
          <p:cNvSpPr txBox="1"/>
          <p:nvPr/>
        </p:nvSpPr>
        <p:spPr>
          <a:xfrm>
            <a:off x="6064778" y="5388212"/>
            <a:ext cx="5283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 &lt; .001, and eta-squared is .24, but what are the pairwise comparisons? </a:t>
            </a:r>
          </a:p>
          <a:p>
            <a:r>
              <a:rPr lang="en-GB" dirty="0"/>
              <a:t>The differences between the conditions</a:t>
            </a:r>
          </a:p>
        </p:txBody>
      </p:sp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11F55C9-1712-D498-EB26-F6E04E6CB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" y="3828473"/>
            <a:ext cx="4946650" cy="302952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EA55A0-38E3-913D-431E-F82834760FDF}"/>
              </a:ext>
            </a:extLst>
          </p:cNvPr>
          <p:cNvCxnSpPr>
            <a:cxnSpLocks/>
          </p:cNvCxnSpPr>
          <p:nvPr/>
        </p:nvCxnSpPr>
        <p:spPr>
          <a:xfrm>
            <a:off x="6187440" y="3332480"/>
            <a:ext cx="1795890" cy="13509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9030FC-4CC5-55BB-6158-B805AAE39E20}"/>
              </a:ext>
            </a:extLst>
          </p:cNvPr>
          <p:cNvCxnSpPr>
            <a:cxnSpLocks/>
          </p:cNvCxnSpPr>
          <p:nvPr/>
        </p:nvCxnSpPr>
        <p:spPr>
          <a:xfrm>
            <a:off x="8523077" y="3332480"/>
            <a:ext cx="509501" cy="14323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04D05A3-109E-C689-90B3-F782822A38E4}"/>
              </a:ext>
            </a:extLst>
          </p:cNvPr>
          <p:cNvSpPr txBox="1"/>
          <p:nvPr/>
        </p:nvSpPr>
        <p:spPr>
          <a:xfrm>
            <a:off x="5301318" y="2829746"/>
            <a:ext cx="218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Our effect size</a:t>
            </a:r>
          </a:p>
          <a:p>
            <a:r>
              <a:rPr lang="en-GB" dirty="0"/>
              <a:t>.24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B11FFB-6B38-CC13-F5D9-574D292382D5}"/>
              </a:ext>
            </a:extLst>
          </p:cNvPr>
          <p:cNvSpPr txBox="1"/>
          <p:nvPr/>
        </p:nvSpPr>
        <p:spPr>
          <a:xfrm>
            <a:off x="7335937" y="2398131"/>
            <a:ext cx="1701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confidence interval (bounded by 1 at the top</a:t>
            </a:r>
          </a:p>
        </p:txBody>
      </p:sp>
    </p:spTree>
    <p:extLst>
      <p:ext uri="{BB962C8B-B14F-4D97-AF65-F5344CB8AC3E}">
        <p14:creationId xmlns:p14="http://schemas.microsoft.com/office/powerpoint/2010/main" val="1650326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FE5A-C9FB-2ECB-5496-A4F8630F19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Post-hoc tests and Multiple Comparisons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346E5-4ACA-3E5A-32E0-2BEBC90706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When we run multiple tests, it is easy to ignore just how many are being tested</a:t>
            </a:r>
          </a:p>
          <a:p>
            <a:r>
              <a:rPr lang="en-GB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Multiple comparisons arise when a statistical analysis involves multiple simultaneous statistical tests, each of which has a potential to produce a “discovery.”</a:t>
            </a:r>
          </a:p>
          <a:p>
            <a:r>
              <a:rPr lang="en-GB" dirty="0">
                <a:solidFill>
                  <a:srgbClr val="444444"/>
                </a:solidFill>
                <a:latin typeface="Arial" panose="020B0604020202020204" pitchFamily="34" charset="0"/>
              </a:rPr>
              <a:t>The more tests we carry out, the more pairs we are testing…</a:t>
            </a:r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479CDA-4DE5-4716-8D89-45EBC5701B26}"/>
              </a:ext>
            </a:extLst>
          </p:cNvPr>
          <p:cNvSpPr/>
          <p:nvPr/>
        </p:nvSpPr>
        <p:spPr>
          <a:xfrm>
            <a:off x="4805882" y="5273040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9D1D91-8434-BE91-475E-BB2AB173D31C}"/>
              </a:ext>
            </a:extLst>
          </p:cNvPr>
          <p:cNvSpPr/>
          <p:nvPr/>
        </p:nvSpPr>
        <p:spPr>
          <a:xfrm>
            <a:off x="5273882" y="4673600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FE655E-45C9-D039-CEE4-B7A8AE12A8E5}"/>
              </a:ext>
            </a:extLst>
          </p:cNvPr>
          <p:cNvSpPr/>
          <p:nvPr/>
        </p:nvSpPr>
        <p:spPr>
          <a:xfrm>
            <a:off x="5862000" y="5506720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871B42-C661-6C18-F0D1-A62D2CC627AE}"/>
              </a:ext>
            </a:extLst>
          </p:cNvPr>
          <p:cNvSpPr/>
          <p:nvPr/>
        </p:nvSpPr>
        <p:spPr>
          <a:xfrm>
            <a:off x="7695138" y="5273040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A5A95D-9DAB-F393-1C20-44682B4229D5}"/>
              </a:ext>
            </a:extLst>
          </p:cNvPr>
          <p:cNvSpPr/>
          <p:nvPr/>
        </p:nvSpPr>
        <p:spPr>
          <a:xfrm>
            <a:off x="8163138" y="4673600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EC4660-1DB2-66A5-DA2C-036BEF503221}"/>
              </a:ext>
            </a:extLst>
          </p:cNvPr>
          <p:cNvSpPr/>
          <p:nvPr/>
        </p:nvSpPr>
        <p:spPr>
          <a:xfrm>
            <a:off x="8751256" y="5506720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19B3CD-B291-E369-98FE-C4F913978336}"/>
              </a:ext>
            </a:extLst>
          </p:cNvPr>
          <p:cNvSpPr/>
          <p:nvPr/>
        </p:nvSpPr>
        <p:spPr>
          <a:xfrm>
            <a:off x="9318384" y="4504691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03C094-5C4A-F1B5-F304-6F6C746A18BD}"/>
              </a:ext>
            </a:extLst>
          </p:cNvPr>
          <p:cNvSpPr/>
          <p:nvPr/>
        </p:nvSpPr>
        <p:spPr>
          <a:xfrm>
            <a:off x="1315804" y="5273040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533247-E573-67BE-C8E9-79CD8083155D}"/>
              </a:ext>
            </a:extLst>
          </p:cNvPr>
          <p:cNvSpPr/>
          <p:nvPr/>
        </p:nvSpPr>
        <p:spPr>
          <a:xfrm>
            <a:off x="1783804" y="4673600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193DD7-F623-78DC-E2A4-3EF329A172BE}"/>
              </a:ext>
            </a:extLst>
          </p:cNvPr>
          <p:cNvSpPr/>
          <p:nvPr/>
        </p:nvSpPr>
        <p:spPr>
          <a:xfrm>
            <a:off x="690880" y="4114800"/>
            <a:ext cx="2651760" cy="2482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F81D77-F29F-A233-77D8-CBB959FB1A94}"/>
              </a:ext>
            </a:extLst>
          </p:cNvPr>
          <p:cNvSpPr/>
          <p:nvPr/>
        </p:nvSpPr>
        <p:spPr>
          <a:xfrm>
            <a:off x="4089679" y="4114799"/>
            <a:ext cx="2651760" cy="2482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4BF4AD-8A06-F30F-EA14-2CA16A5956BE}"/>
              </a:ext>
            </a:extLst>
          </p:cNvPr>
          <p:cNvSpPr/>
          <p:nvPr/>
        </p:nvSpPr>
        <p:spPr>
          <a:xfrm>
            <a:off x="7490950" y="4114800"/>
            <a:ext cx="2651760" cy="2482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4787C0-477E-841C-8BA4-8404B89D1AB8}"/>
              </a:ext>
            </a:extLst>
          </p:cNvPr>
          <p:cNvCxnSpPr>
            <a:stCxn id="14" idx="3"/>
            <a:endCxn id="13" idx="7"/>
          </p:cNvCxnSpPr>
          <p:nvPr/>
        </p:nvCxnSpPr>
        <p:spPr>
          <a:xfrm flipH="1">
            <a:off x="1715267" y="5072517"/>
            <a:ext cx="137074" cy="26896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7776FB-D367-38C7-FA8E-F2E7B272BD0B}"/>
              </a:ext>
            </a:extLst>
          </p:cNvPr>
          <p:cNvCxnSpPr/>
          <p:nvPr/>
        </p:nvCxnSpPr>
        <p:spPr>
          <a:xfrm flipH="1">
            <a:off x="5209358" y="5072517"/>
            <a:ext cx="137074" cy="26896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6BC6BD-BE18-9D8B-E93D-AC1FDF07EBFF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>
          <a:xfrm>
            <a:off x="5673345" y="5072517"/>
            <a:ext cx="257192" cy="50264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6ED03A8-4930-7D97-0068-21FF61809E82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5273882" y="5506720"/>
            <a:ext cx="588118" cy="233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F92451B-212F-2F9F-D05A-7EF3C8A23211}"/>
              </a:ext>
            </a:extLst>
          </p:cNvPr>
          <p:cNvSpPr/>
          <p:nvPr/>
        </p:nvSpPr>
        <p:spPr>
          <a:xfrm>
            <a:off x="7695138" y="5273040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5768B5-BCCB-BEB4-DD6C-5AA526B96916}"/>
              </a:ext>
            </a:extLst>
          </p:cNvPr>
          <p:cNvSpPr/>
          <p:nvPr/>
        </p:nvSpPr>
        <p:spPr>
          <a:xfrm>
            <a:off x="8163138" y="4673600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7D9636-06AD-70B0-BA8A-71421483B427}"/>
              </a:ext>
            </a:extLst>
          </p:cNvPr>
          <p:cNvSpPr/>
          <p:nvPr/>
        </p:nvSpPr>
        <p:spPr>
          <a:xfrm>
            <a:off x="8751256" y="5506720"/>
            <a:ext cx="468000" cy="4673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9DBC3FA-0974-64E5-7D57-6E394F1908DB}"/>
              </a:ext>
            </a:extLst>
          </p:cNvPr>
          <p:cNvCxnSpPr/>
          <p:nvPr/>
        </p:nvCxnSpPr>
        <p:spPr>
          <a:xfrm flipH="1">
            <a:off x="8098614" y="5072517"/>
            <a:ext cx="137074" cy="26896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4A1F62-4391-4486-18A4-B19BF6AA03A1}"/>
              </a:ext>
            </a:extLst>
          </p:cNvPr>
          <p:cNvCxnSpPr>
            <a:cxnSpLocks/>
            <a:stCxn id="29" idx="5"/>
            <a:endCxn id="30" idx="1"/>
          </p:cNvCxnSpPr>
          <p:nvPr/>
        </p:nvCxnSpPr>
        <p:spPr>
          <a:xfrm>
            <a:off x="8562601" y="5072517"/>
            <a:ext cx="257192" cy="50264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DA532A6-864F-DB9C-1CF6-4D8D8E5DAE24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>
            <a:off x="8163138" y="5506720"/>
            <a:ext cx="588118" cy="233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3EA888-41E3-C69C-1C57-A9D7C497C0D2}"/>
              </a:ext>
            </a:extLst>
          </p:cNvPr>
          <p:cNvCxnSpPr>
            <a:cxnSpLocks/>
            <a:stCxn id="12" idx="2"/>
            <a:endCxn id="29" idx="6"/>
          </p:cNvCxnSpPr>
          <p:nvPr/>
        </p:nvCxnSpPr>
        <p:spPr>
          <a:xfrm flipH="1">
            <a:off x="8631138" y="4738371"/>
            <a:ext cx="687246" cy="1689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9A53D6-7E68-5396-9E60-F3CE21CB15ED}"/>
              </a:ext>
            </a:extLst>
          </p:cNvPr>
          <p:cNvCxnSpPr>
            <a:cxnSpLocks/>
            <a:stCxn id="12" idx="5"/>
            <a:endCxn id="30" idx="6"/>
          </p:cNvCxnSpPr>
          <p:nvPr/>
        </p:nvCxnSpPr>
        <p:spPr>
          <a:xfrm flipH="1">
            <a:off x="9219256" y="4903608"/>
            <a:ext cx="498591" cy="83679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8554A8-E9A5-5307-8E31-BA2B5D3E6BC9}"/>
              </a:ext>
            </a:extLst>
          </p:cNvPr>
          <p:cNvCxnSpPr>
            <a:cxnSpLocks/>
            <a:stCxn id="12" idx="3"/>
            <a:endCxn id="28" idx="7"/>
          </p:cNvCxnSpPr>
          <p:nvPr/>
        </p:nvCxnSpPr>
        <p:spPr>
          <a:xfrm flipH="1">
            <a:off x="8094601" y="4903608"/>
            <a:ext cx="1292320" cy="4378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60B1B3-3C30-B2FC-7318-FC241BB2D703}"/>
              </a:ext>
            </a:extLst>
          </p:cNvPr>
          <p:cNvSpPr txBox="1"/>
          <p:nvPr/>
        </p:nvSpPr>
        <p:spPr>
          <a:xfrm>
            <a:off x="3038482" y="6228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B7740A-E90D-D040-B962-0F9E4B15F463}"/>
              </a:ext>
            </a:extLst>
          </p:cNvPr>
          <p:cNvSpPr txBox="1"/>
          <p:nvPr/>
        </p:nvSpPr>
        <p:spPr>
          <a:xfrm>
            <a:off x="6394312" y="6228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F2DD87-B657-3223-0EDA-0BB6680813D1}"/>
              </a:ext>
            </a:extLst>
          </p:cNvPr>
          <p:cNvSpPr txBox="1"/>
          <p:nvPr/>
        </p:nvSpPr>
        <p:spPr>
          <a:xfrm>
            <a:off x="9799574" y="6228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C95F7B-DBC1-57E8-2379-8FD267DFCD95}"/>
              </a:ext>
            </a:extLst>
          </p:cNvPr>
          <p:cNvSpPr txBox="1"/>
          <p:nvPr/>
        </p:nvSpPr>
        <p:spPr>
          <a:xfrm>
            <a:off x="10193885" y="623871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10, 15, 21,… </a:t>
            </a:r>
          </a:p>
        </p:txBody>
      </p:sp>
    </p:spTree>
    <p:extLst>
      <p:ext uri="{BB962C8B-B14F-4D97-AF65-F5344CB8AC3E}">
        <p14:creationId xmlns:p14="http://schemas.microsoft.com/office/powerpoint/2010/main" val="398936729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2: Text Only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" id="{5D1E861D-B668-5841-A8D8-7967894BB914}" vid="{9598D707-D61E-A347-854D-7B698F2F2D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2: Text Only</Template>
  <TotalTime>3331</TotalTime>
  <Words>1730</Words>
  <Application>Microsoft Macintosh PowerPoint</Application>
  <PresentationFormat>Widescreen</PresentationFormat>
  <Paragraphs>167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Helvetica</vt:lpstr>
      <vt:lpstr>Slide 2: Text Only</vt:lpstr>
      <vt:lpstr>PowerPoint Presentation</vt:lpstr>
      <vt:lpstr>1. Introduction to the course</vt:lpstr>
      <vt:lpstr>In this session</vt:lpstr>
      <vt:lpstr>ANalysis Of VAriance - ANOVA</vt:lpstr>
      <vt:lpstr>ANalysis Of VAriance - ANOVA</vt:lpstr>
      <vt:lpstr>ANalysis Of VAriance - ANOVA</vt:lpstr>
      <vt:lpstr>ANalysis Of VAriance - ANOVA</vt:lpstr>
      <vt:lpstr>ANalysis Of VAriance – ANOVA Effect size</vt:lpstr>
      <vt:lpstr>Post-hoc tests and Multiple Comparisons</vt:lpstr>
      <vt:lpstr>Post-hoc tests and Multiple Comparisons</vt:lpstr>
      <vt:lpstr>Post-hoc tests and Multiple Comparisons</vt:lpstr>
      <vt:lpstr>Post-hoc tests and Multiple Comparisons</vt:lpstr>
      <vt:lpstr>ANOVA Assumptions</vt:lpstr>
      <vt:lpstr>ANOVA is just a special case of …</vt:lpstr>
      <vt:lpstr>ANOVA is just a special case of the linear model!</vt:lpstr>
      <vt:lpstr>The linear model!</vt:lpstr>
      <vt:lpstr>The linear model</vt:lpstr>
      <vt:lpstr>Linear regression plots look a lot like correlation…</vt:lpstr>
      <vt:lpstr>PowerPoint Presentation</vt:lpstr>
      <vt:lpstr>An example analysis</vt:lpstr>
      <vt:lpstr>An example analysis</vt:lpstr>
      <vt:lpstr>An example analysis</vt:lpstr>
      <vt:lpstr>An example analysis</vt:lpstr>
      <vt:lpstr>Assumption testing beyond eyeballing</vt:lpstr>
      <vt:lpstr>Testing for Normality</vt:lpstr>
      <vt:lpstr>Testing for Homoscedasticity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Ivory, Matthew</dc:creator>
  <cp:lastModifiedBy>Ivory, Matthew</cp:lastModifiedBy>
  <cp:revision>47</cp:revision>
  <dcterms:created xsi:type="dcterms:W3CDTF">2021-06-09T09:46:13Z</dcterms:created>
  <dcterms:modified xsi:type="dcterms:W3CDTF">2024-03-06T09:51:14Z</dcterms:modified>
</cp:coreProperties>
</file>